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555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54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551" r:id="rId39"/>
    <p:sldId id="571" r:id="rId40"/>
    <p:sldId id="569" r:id="rId41"/>
    <p:sldId id="552" r:id="rId42"/>
    <p:sldId id="553" r:id="rId43"/>
    <p:sldId id="559" r:id="rId44"/>
    <p:sldId id="560" r:id="rId45"/>
    <p:sldId id="561" r:id="rId46"/>
    <p:sldId id="564" r:id="rId47"/>
    <p:sldId id="563" r:id="rId48"/>
    <p:sldId id="556" r:id="rId49"/>
    <p:sldId id="557" r:id="rId50"/>
    <p:sldId id="562" r:id="rId51"/>
    <p:sldId id="558" r:id="rId52"/>
    <p:sldId id="565" r:id="rId53"/>
    <p:sldId id="566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2" r:id="rId66"/>
    <p:sldId id="303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33"/>
    <p:restoredTop sz="94767"/>
  </p:normalViewPr>
  <p:slideViewPr>
    <p:cSldViewPr snapToGrid="0">
      <p:cViewPr>
        <p:scale>
          <a:sx n="110" d="100"/>
          <a:sy n="110" d="100"/>
        </p:scale>
        <p:origin x="11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petraco/CRFutil2/blob/main/inst/doc/Notes_scripts_bank/scr8.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petraco/CRFutil2/blob/main/inst/doc/Notes_scripts_bank/scr9.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0.R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1.R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2.e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99.wmf"/><Relationship Id="rId4" Type="http://schemas.openxmlformats.org/officeDocument/2006/relationships/image" Target="../media/image10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26.wmf"/><Relationship Id="rId7" Type="http://schemas.openxmlformats.org/officeDocument/2006/relationships/image" Target="../media/image130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emf"/><Relationship Id="rId4" Type="http://schemas.openxmlformats.org/officeDocument/2006/relationships/image" Target="../media/image13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4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wmf"/><Relationship Id="rId4" Type="http://schemas.openxmlformats.org/officeDocument/2006/relationships/image" Target="../media/image1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9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src/contrib/Archive/CRF/" TargetMode="External"/><Relationship Id="rId2" Type="http://schemas.openxmlformats.org/officeDocument/2006/relationships/hyperlink" Target="https://www.cs.ubc.ca/~schmidtm/Software/UGM.html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w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102870" y="6394050"/>
            <a:ext cx="89839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In mathematics and physics, feature functions are related to spinors which have a deep mathematical theory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5087203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https://github.com/npetraco/CRFutil2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615553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666710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4300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94DB46EA-2A02-086F-171B-671397EB6479}"/>
              </a:ext>
            </a:extLst>
          </p:cNvPr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46508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94088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119912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FEE75187-0184-6F26-43CA-7B8BFFA50A4B}"/>
              </a:ext>
            </a:extLst>
          </p:cNvPr>
          <p:cNvSpPr/>
          <p:nvPr/>
        </p:nvSpPr>
        <p:spPr>
          <a:xfrm>
            <a:off x="170280" y="50015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229148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Cf. slide 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XX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for input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energy. Same deal in physics.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3646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F48DD-87C8-2DCE-F812-0C6443F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" y="3030397"/>
            <a:ext cx="5344277" cy="2291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BF8A8-F53C-A221-36A5-12A38D022766}"/>
              </a:ext>
            </a:extLst>
          </p:cNvPr>
          <p:cNvCxnSpPr>
            <a:cxnSpLocks/>
          </p:cNvCxnSpPr>
          <p:nvPr/>
        </p:nvCxnSpPr>
        <p:spPr>
          <a:xfrm flipH="1">
            <a:off x="3788091" y="4897361"/>
            <a:ext cx="33050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4FC0A-EF94-FAB3-E955-D921F01A9FE8}"/>
              </a:ext>
            </a:extLst>
          </p:cNvPr>
          <p:cNvCxnSpPr>
            <a:cxnSpLocks/>
          </p:cNvCxnSpPr>
          <p:nvPr/>
        </p:nvCxnSpPr>
        <p:spPr>
          <a:xfrm>
            <a:off x="4104404" y="4885786"/>
            <a:ext cx="0" cy="15666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8800" y="1724220"/>
            <a:ext cx="6841080" cy="509224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library(CRFutil2)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#The potentials for Cathy-Heather-Mark-Allison: 1-2-3-4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Psi4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Psi12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Psi23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Psi34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"right"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"wrong"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(c(s1,s2),c(s1,s2),c(s1,s2),c(s1,s2))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"Cathy"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"Heather"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"Mark"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"Alison"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  <p:pic>
        <p:nvPicPr>
          <p:cNvPr id="358" name="Picture 1"/>
          <p:cNvPicPr/>
          <p:nvPr/>
        </p:nvPicPr>
        <p:blipFill>
          <a:blip r:embed="rId3"/>
          <a:stretch/>
        </p:blipFill>
        <p:spPr>
          <a:xfrm>
            <a:off x="1460520" y="854550"/>
            <a:ext cx="5702040" cy="8074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554B5-6F96-F387-7FEE-0AF12F9C958F}"/>
              </a:ext>
            </a:extLst>
          </p:cNvPr>
          <p:cNvSpPr txBox="1"/>
          <p:nvPr/>
        </p:nvSpPr>
        <p:spPr>
          <a:xfrm>
            <a:off x="6437167" y="264798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scr9.R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24000" y="1170360"/>
            <a:ext cx="8817199" cy="549235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Edge connectivity matrix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Cathy-Heather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c(2,3),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Heather-Mark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c(3,4)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Mark-Allison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(config = config,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one.nlp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list(-log(Psi1),-log(Psi2),-log(Psi3),-log(Psi4)),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two.nlp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list(-log(Psi12),-log(Psi23),-log(Psi34)),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					ff      = ff1,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nss.vec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D1DD8-8A19-DCC1-9828-492DF626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95316"/>
            <a:ext cx="7772400" cy="4753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3: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0" name="CustomShape 27"/>
          <p:cNvSpPr/>
          <p:nvPr/>
        </p:nvSpPr>
        <p:spPr>
          <a:xfrm>
            <a:off x="1007447" y="963360"/>
            <a:ext cx="4203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time we’ll assign potentials randomly and use CRFutil convenience functions: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8"/>
          <p:cNvSpPr/>
          <p:nvPr/>
        </p:nvSpPr>
        <p:spPr>
          <a:xfrm>
            <a:off x="500120" y="2431440"/>
            <a:ext cx="8122393" cy="429202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Graph formula for Star field: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&lt;- ~A:B+A:C+A:D+A:E+B:C+B:D+B:E+C:D+D:E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adj   &lt;- ug(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 result = "matrix")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#s1 &lt;- "up"; s2 &lt;- "</a:t>
            </a:r>
            <a:r>
              <a:rPr lang="en-US" sz="1300" spc="-1" dirty="0" err="1">
                <a:solidFill>
                  <a:srgbClr val="FFFF00"/>
                </a:solidFill>
                <a:latin typeface="Courier New"/>
              </a:rPr>
              <a:t>dn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s1 &lt;- 1; s2 &lt;- 2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star  &lt;-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make.empty.field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graph.eq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= 2,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state.names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= rep(list(c(s1,s2)),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nrow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(adj)),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parameterization.typ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spc="-1" dirty="0">
                <a:solidFill>
                  <a:srgbClr val="00B050"/>
                </a:solidFill>
                <a:latin typeface="Courier New"/>
              </a:rPr>
              <a:t>"standard"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plotQ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= T)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set.seed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star.rthetas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rnorm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(n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star$num.par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 mean = 0,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insert.params.and.pots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(star,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params.samp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star.rthetas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dump.crf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(star)</a:t>
            </a:r>
          </a:p>
        </p:txBody>
      </p:sp>
      <p:sp>
        <p:nvSpPr>
          <p:cNvPr id="32" name="CustomShape 5">
            <a:extLst>
              <a:ext uri="{FF2B5EF4-FFF2-40B4-BE49-F238E27FC236}">
                <a16:creationId xmlns:a16="http://schemas.microsoft.com/office/drawing/2014/main" id="{885E30B9-9291-B046-97FD-B9495765AE61}"/>
              </a:ext>
            </a:extLst>
          </p:cNvPr>
          <p:cNvSpPr/>
          <p:nvPr/>
        </p:nvSpPr>
        <p:spPr>
          <a:xfrm rot="2153579">
            <a:off x="7160455" y="5770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38B88C4F-5178-C44F-9596-75CAD6BCFCC7}"/>
              </a:ext>
            </a:extLst>
          </p:cNvPr>
          <p:cNvSpPr/>
          <p:nvPr/>
        </p:nvSpPr>
        <p:spPr>
          <a:xfrm rot="21596190">
            <a:off x="7150691" y="492792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4" name="CustomShape 8">
            <a:extLst>
              <a:ext uri="{FF2B5EF4-FFF2-40B4-BE49-F238E27FC236}">
                <a16:creationId xmlns:a16="http://schemas.microsoft.com/office/drawing/2014/main" id="{67F72809-126F-9447-AAB7-53C757214E8A}"/>
              </a:ext>
            </a:extLst>
          </p:cNvPr>
          <p:cNvSpPr/>
          <p:nvPr/>
        </p:nvSpPr>
        <p:spPr>
          <a:xfrm rot="2153579">
            <a:off x="7852241" y="1071843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9">
            <a:extLst>
              <a:ext uri="{FF2B5EF4-FFF2-40B4-BE49-F238E27FC236}">
                <a16:creationId xmlns:a16="http://schemas.microsoft.com/office/drawing/2014/main" id="{486BB0D4-C328-FC41-81DB-6A93C90511F7}"/>
              </a:ext>
            </a:extLst>
          </p:cNvPr>
          <p:cNvSpPr/>
          <p:nvPr/>
        </p:nvSpPr>
        <p:spPr>
          <a:xfrm rot="21596190">
            <a:off x="7858104" y="1009599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" name="CustomShape 10">
            <a:extLst>
              <a:ext uri="{FF2B5EF4-FFF2-40B4-BE49-F238E27FC236}">
                <a16:creationId xmlns:a16="http://schemas.microsoft.com/office/drawing/2014/main" id="{FD4B06BE-CD06-4D4B-9BF3-11A007EFB582}"/>
              </a:ext>
            </a:extLst>
          </p:cNvPr>
          <p:cNvSpPr/>
          <p:nvPr/>
        </p:nvSpPr>
        <p:spPr>
          <a:xfrm rot="2153579" flipV="1">
            <a:off x="7501499" y="982218"/>
            <a:ext cx="450693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" name="CustomShape 12">
            <a:extLst>
              <a:ext uri="{FF2B5EF4-FFF2-40B4-BE49-F238E27FC236}">
                <a16:creationId xmlns:a16="http://schemas.microsoft.com/office/drawing/2014/main" id="{C1135646-1609-BF44-806A-C0829A990880}"/>
              </a:ext>
            </a:extLst>
          </p:cNvPr>
          <p:cNvSpPr/>
          <p:nvPr/>
        </p:nvSpPr>
        <p:spPr>
          <a:xfrm rot="2153579">
            <a:off x="6595104" y="10712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13">
            <a:extLst>
              <a:ext uri="{FF2B5EF4-FFF2-40B4-BE49-F238E27FC236}">
                <a16:creationId xmlns:a16="http://schemas.microsoft.com/office/drawing/2014/main" id="{31DF34BE-4273-9C48-B57C-628C03C55691}"/>
              </a:ext>
            </a:extLst>
          </p:cNvPr>
          <p:cNvSpPr/>
          <p:nvPr/>
        </p:nvSpPr>
        <p:spPr>
          <a:xfrm rot="21596190">
            <a:off x="6576768" y="1004214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9" name="CustomShape 15">
            <a:extLst>
              <a:ext uri="{FF2B5EF4-FFF2-40B4-BE49-F238E27FC236}">
                <a16:creationId xmlns:a16="http://schemas.microsoft.com/office/drawing/2014/main" id="{72F74781-D277-4748-A1EC-AE79D4B4A7AD}"/>
              </a:ext>
            </a:extLst>
          </p:cNvPr>
          <p:cNvSpPr/>
          <p:nvPr/>
        </p:nvSpPr>
        <p:spPr>
          <a:xfrm rot="2153579">
            <a:off x="7649367" y="182866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" name="CustomShape 16">
            <a:extLst>
              <a:ext uri="{FF2B5EF4-FFF2-40B4-BE49-F238E27FC236}">
                <a16:creationId xmlns:a16="http://schemas.microsoft.com/office/drawing/2014/main" id="{9AA7A97A-A671-E64F-85AD-62E6D0D9B078}"/>
              </a:ext>
            </a:extLst>
          </p:cNvPr>
          <p:cNvSpPr/>
          <p:nvPr/>
        </p:nvSpPr>
        <p:spPr>
          <a:xfrm rot="21596190">
            <a:off x="7620850" y="1748503"/>
            <a:ext cx="420478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1" name="CustomShape 18">
            <a:extLst>
              <a:ext uri="{FF2B5EF4-FFF2-40B4-BE49-F238E27FC236}">
                <a16:creationId xmlns:a16="http://schemas.microsoft.com/office/drawing/2014/main" id="{4BC33741-9504-EC4C-966D-7090A4063634}"/>
              </a:ext>
            </a:extLst>
          </p:cNvPr>
          <p:cNvSpPr/>
          <p:nvPr/>
        </p:nvSpPr>
        <p:spPr>
          <a:xfrm rot="2153579">
            <a:off x="6765448" y="1874719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19">
            <a:extLst>
              <a:ext uri="{FF2B5EF4-FFF2-40B4-BE49-F238E27FC236}">
                <a16:creationId xmlns:a16="http://schemas.microsoft.com/office/drawing/2014/main" id="{05D26610-991F-9940-92DD-F442A9AD28F9}"/>
              </a:ext>
            </a:extLst>
          </p:cNvPr>
          <p:cNvSpPr/>
          <p:nvPr/>
        </p:nvSpPr>
        <p:spPr>
          <a:xfrm rot="21596190">
            <a:off x="6748466" y="1810248"/>
            <a:ext cx="44131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3" name="CustomShape 20">
            <a:extLst>
              <a:ext uri="{FF2B5EF4-FFF2-40B4-BE49-F238E27FC236}">
                <a16:creationId xmlns:a16="http://schemas.microsoft.com/office/drawing/2014/main" id="{2E551D85-1D7C-8C40-8D07-8977DBB4D300}"/>
              </a:ext>
            </a:extLst>
          </p:cNvPr>
          <p:cNvSpPr/>
          <p:nvPr/>
        </p:nvSpPr>
        <p:spPr>
          <a:xfrm rot="2153579" flipV="1">
            <a:off x="6970385" y="833718"/>
            <a:ext cx="144851" cy="3322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21">
            <a:extLst>
              <a:ext uri="{FF2B5EF4-FFF2-40B4-BE49-F238E27FC236}">
                <a16:creationId xmlns:a16="http://schemas.microsoft.com/office/drawing/2014/main" id="{C65E100E-FFB7-044C-9A39-76ABDF824777}"/>
              </a:ext>
            </a:extLst>
          </p:cNvPr>
          <p:cNvSpPr/>
          <p:nvPr/>
        </p:nvSpPr>
        <p:spPr>
          <a:xfrm rot="2153579" flipH="1" flipV="1">
            <a:off x="7915697" y="1488898"/>
            <a:ext cx="140739" cy="34704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" name="CustomShape 22">
            <a:extLst>
              <a:ext uri="{FF2B5EF4-FFF2-40B4-BE49-F238E27FC236}">
                <a16:creationId xmlns:a16="http://schemas.microsoft.com/office/drawing/2014/main" id="{2008ECA9-98A9-DE41-979E-0658C1E9C7AA}"/>
              </a:ext>
            </a:extLst>
          </p:cNvPr>
          <p:cNvSpPr/>
          <p:nvPr/>
        </p:nvSpPr>
        <p:spPr>
          <a:xfrm rot="2153579">
            <a:off x="6713974" y="1552426"/>
            <a:ext cx="325612" cy="2487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23">
            <a:extLst>
              <a:ext uri="{FF2B5EF4-FFF2-40B4-BE49-F238E27FC236}">
                <a16:creationId xmlns:a16="http://schemas.microsoft.com/office/drawing/2014/main" id="{A6C23F96-995D-A54F-9563-08A276A9F6B4}"/>
              </a:ext>
            </a:extLst>
          </p:cNvPr>
          <p:cNvSpPr/>
          <p:nvPr/>
        </p:nvSpPr>
        <p:spPr>
          <a:xfrm rot="2153579" flipH="1">
            <a:off x="7215283" y="1932115"/>
            <a:ext cx="390041" cy="27882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47" name="Line 24">
            <a:extLst>
              <a:ext uri="{FF2B5EF4-FFF2-40B4-BE49-F238E27FC236}">
                <a16:creationId xmlns:a16="http://schemas.microsoft.com/office/drawing/2014/main" id="{04659D2F-0ECE-1C4D-A322-398B257AD133}"/>
              </a:ext>
            </a:extLst>
          </p:cNvPr>
          <p:cNvSpPr/>
          <p:nvPr/>
        </p:nvSpPr>
        <p:spPr>
          <a:xfrm rot="2153579">
            <a:off x="7108664" y="1173993"/>
            <a:ext cx="818009" cy="55075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44888715-F4D2-C844-8787-1AC87E2BCDBF}"/>
              </a:ext>
            </a:extLst>
          </p:cNvPr>
          <p:cNvSpPr/>
          <p:nvPr/>
        </p:nvSpPr>
        <p:spPr>
          <a:xfrm rot="2153579">
            <a:off x="7051233" y="998096"/>
            <a:ext cx="332361" cy="90396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54ADF-F981-38DC-CCEA-51F32EA56209}"/>
              </a:ext>
            </a:extLst>
          </p:cNvPr>
          <p:cNvSpPr txBox="1"/>
          <p:nvPr/>
        </p:nvSpPr>
        <p:spPr>
          <a:xfrm>
            <a:off x="6883347" y="3286760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3F992B-16E7-A32E-3AB1-E0EC2D702878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6996110" y="1270073"/>
            <a:ext cx="861994" cy="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84FA4-A1EB-DE24-BE6B-B5DB0EA0017A}"/>
              </a:ext>
            </a:extLst>
          </p:cNvPr>
          <p:cNvCxnSpPr>
            <a:stCxn id="49" idx="1"/>
            <a:endCxn id="35" idx="1"/>
          </p:cNvCxnSpPr>
          <p:nvPr/>
        </p:nvCxnSpPr>
        <p:spPr>
          <a:xfrm flipV="1">
            <a:off x="7087054" y="1270704"/>
            <a:ext cx="758952" cy="642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3: Star field, more elaborate example.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248920" y="1207316"/>
            <a:ext cx="8368880" cy="470752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NEW: Compute Probs of all configurations and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from energies: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dist.en.info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distribution.from.energies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(star)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NEW: As a check compute Probs of all configurations and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from potentials as well: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First decorate  potentials and energies with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annotations to use with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functionality: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star$gR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make.gRbase.potentials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=star)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dist.pot.info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distribution.from.potentials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(star)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Check that we get the same configuration probs: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dist.en.info$config.probs$prob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dist.pot.info$config.probs$prob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Pr.en-Pr.pot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Should all be 0 or close to it.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Config probs by hand with configuration energies: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X 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star$node.state.names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                    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All configurations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X 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order.configs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(X, star,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order.nodesQ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= T)$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Put in canonical order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E.X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(1:nrow(X), function(xx){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energye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(X[xx,], star)})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Compute config energies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exp(-E.X)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Z          &lt;- sum(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&lt;- 1/Z*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Put results in a nice table: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data.frame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X,E.X,prodPots.X,Pr.en,Pr.pot,Pr.X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. (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22F0B-4471-CD29-16E5-1FE16A76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85" y="582082"/>
            <a:ext cx="5747785" cy="6164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E8ACC10-8BC2-7935-34FE-AB66730866B6}"/>
              </a:ext>
            </a:extLst>
          </p:cNvPr>
          <p:cNvSpPr/>
          <p:nvPr/>
        </p:nvSpPr>
        <p:spPr>
          <a:xfrm>
            <a:off x="378625" y="362534"/>
            <a:ext cx="779976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4: Triangle Potts: a (random potential) Potts-like model in the standard parameterization with three node states per node: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D579F1-3BE9-F7B0-DF32-D79E39D3082A}"/>
              </a:ext>
            </a:extLst>
          </p:cNvPr>
          <p:cNvSpPr/>
          <p:nvPr/>
        </p:nvSpPr>
        <p:spPr>
          <a:xfrm>
            <a:off x="170280" y="1566496"/>
            <a:ext cx="8820000" cy="4615194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6B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~A:B + B:C + C:A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  &lt;- ug(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  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make.empty.field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graph.eq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num.states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>
                <a:solidFill>
                  <a:srgbClr val="FF6B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parameterization.typ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"standard"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tri$num.par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 = 0,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insert.params.and.pots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(tri,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params.samp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dump.crf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(tri)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expand.grid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tri$node.state.names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configurations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order.configs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order.nodesQ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T)$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Put in canonical order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energies of all configs: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(1:nrow(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function(xx){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energye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[xx,], tri)})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configuration probabilities: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exp(-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Product Potentials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       &lt;- sum(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Partition function (by brute force...)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Prs      &lt;-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/Z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Configuration probabilities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                     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Partition function value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sum(Prs)               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Are the probabilities normalized?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Prs)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Put results in a nice table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plot(1:nrow(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Prs,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config #"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main=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"Configuration Probabilities"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98F0B-F289-D855-996E-78574CB8D0C4}"/>
              </a:ext>
            </a:extLst>
          </p:cNvPr>
          <p:cNvSpPr txBox="1"/>
          <p:nvPr/>
        </p:nvSpPr>
        <p:spPr>
          <a:xfrm>
            <a:off x="7995589" y="1629812"/>
            <a:ext cx="922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2B403-8F80-F823-6F0C-E8B38BB8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22" y="362534"/>
            <a:ext cx="2379469" cy="2390537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DA5B6256-FBE6-10F9-F6FB-99FFFD69D2E0}"/>
              </a:ext>
            </a:extLst>
          </p:cNvPr>
          <p:cNvSpPr/>
          <p:nvPr/>
        </p:nvSpPr>
        <p:spPr>
          <a:xfrm>
            <a:off x="378625" y="362534"/>
            <a:ext cx="779976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4: Triangle Potts.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A66BD-BA45-D7D0-027F-D18B56121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1" y="1232802"/>
            <a:ext cx="3532192" cy="4722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988DD-96F1-FEFB-49A7-28D7B45C3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081" y="3071792"/>
            <a:ext cx="4391221" cy="37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3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E17221D5-8655-C643-93C1-C9F883C4EB37}"/>
              </a:ext>
            </a:extLst>
          </p:cNvPr>
          <p:cNvSpPr/>
          <p:nvPr/>
        </p:nvSpPr>
        <p:spPr>
          <a:xfrm>
            <a:off x="665640" y="134640"/>
            <a:ext cx="7799760" cy="444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5: A bigger, variable node state Potts-like model: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BEF7F11C-3089-424C-40B0-EAB58FE77DE0}"/>
              </a:ext>
            </a:extLst>
          </p:cNvPr>
          <p:cNvSpPr/>
          <p:nvPr/>
        </p:nvSpPr>
        <p:spPr>
          <a:xfrm>
            <a:off x="170280" y="1566496"/>
            <a:ext cx="8820000" cy="57562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6B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XXXX</a:t>
            </a:r>
          </a:p>
        </p:txBody>
      </p:sp>
    </p:spTree>
    <p:extLst>
      <p:ext uri="{BB962C8B-B14F-4D97-AF65-F5344CB8AC3E}">
        <p14:creationId xmlns:p14="http://schemas.microsoft.com/office/powerpoint/2010/main" val="796796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A2F98-5CE1-047C-0F70-5E605AF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67" y="3571063"/>
            <a:ext cx="4383911" cy="53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B183F-36E9-BF0D-2D77-D819C12A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91" y="4387464"/>
            <a:ext cx="5862531" cy="53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EC7AB-9FB6-F33A-96F0-1D323A4F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91" y="5142693"/>
            <a:ext cx="5978876" cy="53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10F0A-3661-991D-A54E-BF14BECB6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491" y="5956087"/>
            <a:ext cx="6073815" cy="5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0" y="1454730"/>
            <a:ext cx="2771270" cy="433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D224B-C70A-1476-BE52-C30D5DB2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88"/>
          <a:stretch/>
        </p:blipFill>
        <p:spPr>
          <a:xfrm>
            <a:off x="789708" y="3263065"/>
            <a:ext cx="7174822" cy="952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FFA64-44CA-CDB6-BB93-F3CA9137B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05" y="2054499"/>
            <a:ext cx="5817870" cy="950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B21FF-454D-57B7-12A9-96BBB329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05" y="5718972"/>
            <a:ext cx="8246128" cy="952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5B25F4-A2BB-4937-CB72-ECFF4394D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05" y="4456233"/>
            <a:ext cx="7772400" cy="1022528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C8E51874-7B52-7A3C-C00E-EA9AAAE4865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12ADB-DC8A-DD24-17C4-65C2A4CB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D78A3A0C-B715-4F96-85B6-B65170DAB382}"/>
              </a:ext>
            </a:extLst>
          </p:cNvPr>
          <p:cNvSpPr/>
          <p:nvPr/>
        </p:nvSpPr>
        <p:spPr>
          <a:xfrm>
            <a:off x="563511" y="969982"/>
            <a:ext cx="8016978" cy="75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 where the node state space varies from node to node,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D488A-A9B6-6F73-BE97-31E53296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6" y="1880940"/>
            <a:ext cx="2771270" cy="433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CEEC5-057D-A8D7-BA36-C1AF009E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9" y="2530512"/>
            <a:ext cx="5146964" cy="759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14BA2-3F26-C814-709D-1970D414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36" y="4530950"/>
            <a:ext cx="6682416" cy="7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D21F2-F226-8AAE-32BD-FD4A9CA4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36" y="3473983"/>
            <a:ext cx="6572951" cy="758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311DE-A8A3-DCD3-FDA1-72CDF8C4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249" y="5547615"/>
            <a:ext cx="7772400" cy="816824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0B4E07A4-4FB4-2F42-29CF-7788FEB484A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C51E23B9-7596-86A7-748A-B4F70840A00D}"/>
              </a:ext>
            </a:extLst>
          </p:cNvPr>
          <p:cNvSpPr/>
          <p:nvPr/>
        </p:nvSpPr>
        <p:spPr>
          <a:xfrm>
            <a:off x="1657309" y="6393978"/>
            <a:ext cx="6217961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6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This is an example of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general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59106947-11B1-4EF7-ABD6-28C27FCD0A8D}"/>
              </a:ext>
            </a:extLst>
          </p:cNvPr>
          <p:cNvSpPr/>
          <p:nvPr/>
        </p:nvSpPr>
        <p:spPr>
          <a:xfrm>
            <a:off x="140199" y="845335"/>
            <a:ext cx="6994893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C8208-3333-8888-098F-1FDBC95D430D}"/>
              </a:ext>
            </a:extLst>
          </p:cNvPr>
          <p:cNvSpPr txBox="1"/>
          <p:nvPr/>
        </p:nvSpPr>
        <p:spPr>
          <a:xfrm>
            <a:off x="533185" y="3304772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taking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baseline="30000" dirty="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(last) element to be the “reference” element: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43D10-D7C0-05E1-F7D1-A9B531FD74B2}"/>
              </a:ext>
            </a:extLst>
          </p:cNvPr>
          <p:cNvSpPr txBox="1"/>
          <p:nvPr/>
        </p:nvSpPr>
        <p:spPr>
          <a:xfrm>
            <a:off x="4666393" y="2685053"/>
            <a:ext cx="276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iagonal edge elements are equal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CF237-1D29-7A2E-B312-19D20DF0CB7B}"/>
              </a:ext>
            </a:extLst>
          </p:cNvPr>
          <p:cNvSpPr txBox="1"/>
          <p:nvPr/>
        </p:nvSpPr>
        <p:spPr>
          <a:xfrm>
            <a:off x="4657713" y="2358481"/>
            <a:ext cx="277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transposed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edge elements are equal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26979-188D-F525-7AED-E5349D5C5900}"/>
              </a:ext>
            </a:extLst>
          </p:cNvPr>
          <p:cNvSpPr txBox="1"/>
          <p:nvPr/>
        </p:nvSpPr>
        <p:spPr>
          <a:xfrm>
            <a:off x="4796260" y="1647405"/>
            <a:ext cx="2663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choose reference node and edge elements to eliminate parameter redundancy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32646-A5BE-1A95-EEA6-C78CADF8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59" y="1544139"/>
            <a:ext cx="2105071" cy="1437116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B827C4B6-3066-6590-EE0F-05D76ED465F8}"/>
              </a:ext>
            </a:extLst>
          </p:cNvPr>
          <p:cNvSpPr/>
          <p:nvPr/>
        </p:nvSpPr>
        <p:spPr>
          <a:xfrm rot="10800000">
            <a:off x="4353441" y="1568462"/>
            <a:ext cx="462812" cy="694108"/>
          </a:xfrm>
          <a:prstGeom prst="leftBrac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E3C0E8-6ABE-C4C5-4E17-9D7C4843025D}"/>
              </a:ext>
            </a:extLst>
          </p:cNvPr>
          <p:cNvCxnSpPr>
            <a:endCxn id="16" idx="1"/>
          </p:cNvCxnSpPr>
          <p:nvPr/>
        </p:nvCxnSpPr>
        <p:spPr>
          <a:xfrm>
            <a:off x="3771898" y="2508165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E4AA85-0E32-DE0A-3ECD-9DB53ECAC306}"/>
              </a:ext>
            </a:extLst>
          </p:cNvPr>
          <p:cNvCxnSpPr/>
          <p:nvPr/>
        </p:nvCxnSpPr>
        <p:spPr>
          <a:xfrm>
            <a:off x="3771897" y="2852672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6C4E49-9451-E340-62D6-A30C602C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51" y="4334247"/>
            <a:ext cx="4866403" cy="13556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12EAAFAF-AAE2-793B-734C-3B0FE9F921B8}"/>
              </a:ext>
            </a:extLst>
          </p:cNvPr>
          <p:cNvSpPr/>
          <p:nvPr/>
        </p:nvSpPr>
        <p:spPr>
          <a:xfrm>
            <a:off x="1239414" y="20512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6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B1C8A-F8B8-1502-D128-0043C8228F93}"/>
              </a:ext>
            </a:extLst>
          </p:cNvPr>
          <p:cNvSpPr txBox="1"/>
          <p:nvPr/>
        </p:nvSpPr>
        <p:spPr>
          <a:xfrm>
            <a:off x="334643" y="788665"/>
            <a:ext cx="8837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a general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×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edge parameter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matrix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A9427-1BD6-4FC3-E9D1-820A463320C4}"/>
              </a:ext>
            </a:extLst>
          </p:cNvPr>
          <p:cNvSpPr/>
          <p:nvPr/>
        </p:nvSpPr>
        <p:spPr>
          <a:xfrm>
            <a:off x="296697" y="1296065"/>
            <a:ext cx="2633996" cy="116649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17CB7-24E2-7210-80E7-3D45EC6D4BD0}"/>
              </a:ext>
            </a:extLst>
          </p:cNvPr>
          <p:cNvSpPr/>
          <p:nvPr/>
        </p:nvSpPr>
        <p:spPr>
          <a:xfrm>
            <a:off x="3463634" y="220287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81D8F6-BE2C-9AB2-F6B8-B6335D2F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3" y="4178300"/>
            <a:ext cx="3514007" cy="111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901F7B-BD77-B025-15EC-15587819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" y="1350838"/>
            <a:ext cx="2478318" cy="1579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1DE77C-1FEF-A7F3-C29C-87957B940E4A}"/>
              </a:ext>
            </a:extLst>
          </p:cNvPr>
          <p:cNvSpPr/>
          <p:nvPr/>
        </p:nvSpPr>
        <p:spPr>
          <a:xfrm>
            <a:off x="261971" y="4118716"/>
            <a:ext cx="2621799" cy="12357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55CFC2-D9FC-621F-2B2E-8ED5980EB5D3}"/>
              </a:ext>
            </a:extLst>
          </p:cNvPr>
          <p:cNvSpPr/>
          <p:nvPr/>
        </p:nvSpPr>
        <p:spPr>
          <a:xfrm>
            <a:off x="294154" y="2522920"/>
            <a:ext cx="2633996" cy="4618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066B-7DAB-BBE7-4415-C422B361ECE8}"/>
              </a:ext>
            </a:extLst>
          </p:cNvPr>
          <p:cNvSpPr/>
          <p:nvPr/>
        </p:nvSpPr>
        <p:spPr>
          <a:xfrm>
            <a:off x="2939190" y="4107141"/>
            <a:ext cx="981645" cy="1235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3F44F-7C7A-02AE-11B7-2D99E4DA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13" y="1335350"/>
            <a:ext cx="2820293" cy="15791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0D007D-9859-DF08-0A47-48B3A4F4868B}"/>
              </a:ext>
            </a:extLst>
          </p:cNvPr>
          <p:cNvCxnSpPr>
            <a:cxnSpLocks/>
          </p:cNvCxnSpPr>
          <p:nvPr/>
        </p:nvCxnSpPr>
        <p:spPr>
          <a:xfrm flipV="1">
            <a:off x="6996545" y="2169331"/>
            <a:ext cx="0" cy="114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E15089-4581-4499-3316-DB5F6EAB4691}"/>
              </a:ext>
            </a:extLst>
          </p:cNvPr>
          <p:cNvCxnSpPr>
            <a:cxnSpLocks/>
          </p:cNvCxnSpPr>
          <p:nvPr/>
        </p:nvCxnSpPr>
        <p:spPr>
          <a:xfrm flipH="1" flipV="1">
            <a:off x="7989230" y="1981200"/>
            <a:ext cx="434334" cy="110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AB8E29-B3B5-B7EA-1D3A-78E6DA3478E1}"/>
              </a:ext>
            </a:extLst>
          </p:cNvPr>
          <p:cNvSpPr txBox="1"/>
          <p:nvPr/>
        </p:nvSpPr>
        <p:spPr>
          <a:xfrm>
            <a:off x="5859950" y="3255816"/>
            <a:ext cx="1746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re-scaled symmetric matrix, 0s in lower left and upper right corners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456B2-3BB9-910D-CB45-B58976BB6A2E}"/>
              </a:ext>
            </a:extLst>
          </p:cNvPr>
          <p:cNvSpPr txBox="1"/>
          <p:nvPr/>
        </p:nvSpPr>
        <p:spPr>
          <a:xfrm>
            <a:off x="8039962" y="3023079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F72E8B-D2E4-AA75-553E-AED1A8B01242}"/>
              </a:ext>
            </a:extLst>
          </p:cNvPr>
          <p:cNvCxnSpPr>
            <a:cxnSpLocks/>
          </p:cNvCxnSpPr>
          <p:nvPr/>
        </p:nvCxnSpPr>
        <p:spPr>
          <a:xfrm flipH="1" flipV="1">
            <a:off x="3752359" y="2490158"/>
            <a:ext cx="348586" cy="76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58BE52-E4AC-3DC7-5411-037DE123AEDE}"/>
              </a:ext>
            </a:extLst>
          </p:cNvPr>
          <p:cNvSpPr txBox="1"/>
          <p:nvPr/>
        </p:nvSpPr>
        <p:spPr>
          <a:xfrm>
            <a:off x="3491343" y="3203535"/>
            <a:ext cx="253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as reference bottom left element of symmetric matrix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91D98-F275-BBE5-D4CC-BF77597A62B7}"/>
              </a:ext>
            </a:extLst>
          </p:cNvPr>
          <p:cNvCxnSpPr>
            <a:cxnSpLocks/>
          </p:cNvCxnSpPr>
          <p:nvPr/>
        </p:nvCxnSpPr>
        <p:spPr>
          <a:xfrm flipV="1">
            <a:off x="7989230" y="2740283"/>
            <a:ext cx="0" cy="10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871D78-17EE-22C6-6BB9-9EBE353B9057}"/>
              </a:ext>
            </a:extLst>
          </p:cNvPr>
          <p:cNvSpPr txBox="1"/>
          <p:nvPr/>
        </p:nvSpPr>
        <p:spPr>
          <a:xfrm>
            <a:off x="7370177" y="3701836"/>
            <a:ext cx="1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part, just indexed sequentially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E4F5EB-B219-6FBD-68D2-74C3F9EE0289}"/>
              </a:ext>
            </a:extLst>
          </p:cNvPr>
          <p:cNvCxnSpPr>
            <a:cxnSpLocks/>
          </p:cNvCxnSpPr>
          <p:nvPr/>
        </p:nvCxnSpPr>
        <p:spPr>
          <a:xfrm flipV="1">
            <a:off x="83141" y="1843279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62B5D3-206E-61D9-746B-DB792259D9F5}"/>
              </a:ext>
            </a:extLst>
          </p:cNvPr>
          <p:cNvSpPr txBox="1"/>
          <p:nvPr/>
        </p:nvSpPr>
        <p:spPr>
          <a:xfrm>
            <a:off x="-27710" y="3069854"/>
            <a:ext cx="253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symmetric matrix part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E65565-7374-313C-C6C2-BCA57F051A87}"/>
              </a:ext>
            </a:extLst>
          </p:cNvPr>
          <p:cNvSpPr txBox="1"/>
          <p:nvPr/>
        </p:nvSpPr>
        <p:spPr>
          <a:xfrm>
            <a:off x="964240" y="3340336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951B98-E03B-0412-2C7D-7B6849229A62}"/>
              </a:ext>
            </a:extLst>
          </p:cNvPr>
          <p:cNvCxnSpPr>
            <a:cxnSpLocks/>
          </p:cNvCxnSpPr>
          <p:nvPr/>
        </p:nvCxnSpPr>
        <p:spPr>
          <a:xfrm flipV="1">
            <a:off x="2466125" y="3048624"/>
            <a:ext cx="0" cy="320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45C7AE-C1C8-8C0E-B16E-DA1E546C3E62}"/>
              </a:ext>
            </a:extLst>
          </p:cNvPr>
          <p:cNvCxnSpPr>
            <a:cxnSpLocks/>
          </p:cNvCxnSpPr>
          <p:nvPr/>
        </p:nvCxnSpPr>
        <p:spPr>
          <a:xfrm flipV="1">
            <a:off x="83141" y="1851287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46CB3C-2CA4-D544-0946-E0313EA71A65}"/>
              </a:ext>
            </a:extLst>
          </p:cNvPr>
          <p:cNvCxnSpPr>
            <a:cxnSpLocks/>
          </p:cNvCxnSpPr>
          <p:nvPr/>
        </p:nvCxnSpPr>
        <p:spPr>
          <a:xfrm flipV="1">
            <a:off x="69303" y="4628484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41E576-4FA2-8D6C-4D37-6DCA45A1A981}"/>
              </a:ext>
            </a:extLst>
          </p:cNvPr>
          <p:cNvCxnSpPr>
            <a:cxnSpLocks/>
          </p:cNvCxnSpPr>
          <p:nvPr/>
        </p:nvCxnSpPr>
        <p:spPr>
          <a:xfrm flipV="1">
            <a:off x="83141" y="3312626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248F34-C253-835F-4919-544D2E27969C}"/>
              </a:ext>
            </a:extLst>
          </p:cNvPr>
          <p:cNvSpPr txBox="1"/>
          <p:nvPr/>
        </p:nvSpPr>
        <p:spPr>
          <a:xfrm>
            <a:off x="739581" y="3745829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CD1E41-4C1B-939B-A6D2-5EC92AB73EC5}"/>
              </a:ext>
            </a:extLst>
          </p:cNvPr>
          <p:cNvCxnSpPr>
            <a:cxnSpLocks/>
          </p:cNvCxnSpPr>
          <p:nvPr/>
        </p:nvCxnSpPr>
        <p:spPr>
          <a:xfrm>
            <a:off x="2834176" y="3928838"/>
            <a:ext cx="445028" cy="11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92E33-D973-B8C6-34C2-DEFD34636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451" y="1337807"/>
            <a:ext cx="3012295" cy="16439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2E029E-9DFF-C96B-6D43-5AA5FBE8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7" y="5611766"/>
            <a:ext cx="3886194" cy="11658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1924A54-AEC9-2E40-020D-CA7ACF144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231" y="4526789"/>
            <a:ext cx="3886195" cy="112371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AE81DC3-27E0-2EF0-4825-6E56516EC34D}"/>
              </a:ext>
            </a:extLst>
          </p:cNvPr>
          <p:cNvSpPr/>
          <p:nvPr/>
        </p:nvSpPr>
        <p:spPr>
          <a:xfrm>
            <a:off x="5336751" y="541145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76F239-12C5-9FA4-B947-23B6D7CAAE78}"/>
              </a:ext>
            </a:extLst>
          </p:cNvPr>
          <p:cNvCxnSpPr>
            <a:cxnSpLocks/>
          </p:cNvCxnSpPr>
          <p:nvPr/>
        </p:nvCxnSpPr>
        <p:spPr>
          <a:xfrm>
            <a:off x="4584823" y="3770108"/>
            <a:ext cx="788976" cy="157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1DE76D1-5547-07F0-416E-3BBAB8A0514B}"/>
              </a:ext>
            </a:extLst>
          </p:cNvPr>
          <p:cNvCxnSpPr>
            <a:cxnSpLocks/>
          </p:cNvCxnSpPr>
          <p:nvPr/>
        </p:nvCxnSpPr>
        <p:spPr>
          <a:xfrm flipH="1" flipV="1">
            <a:off x="2806466" y="6250115"/>
            <a:ext cx="2238322" cy="3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F800C9-BE81-4166-B400-3C021E876444}"/>
              </a:ext>
            </a:extLst>
          </p:cNvPr>
          <p:cNvSpPr txBox="1"/>
          <p:nvPr/>
        </p:nvSpPr>
        <p:spPr>
          <a:xfrm>
            <a:off x="5042338" y="6342491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DD4188-13F1-D431-FA3B-1D5A3BFF100B}"/>
              </a:ext>
            </a:extLst>
          </p:cNvPr>
          <p:cNvCxnSpPr>
            <a:cxnSpLocks/>
          </p:cNvCxnSpPr>
          <p:nvPr/>
        </p:nvCxnSpPr>
        <p:spPr>
          <a:xfrm>
            <a:off x="8455780" y="4197346"/>
            <a:ext cx="0" cy="34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A3E607-3D4D-7D7A-A4ED-31F44B28A5DC}"/>
              </a:ext>
            </a:extLst>
          </p:cNvPr>
          <p:cNvCxnSpPr>
            <a:cxnSpLocks/>
          </p:cNvCxnSpPr>
          <p:nvPr/>
        </p:nvCxnSpPr>
        <p:spPr>
          <a:xfrm flipH="1">
            <a:off x="3574472" y="3771110"/>
            <a:ext cx="2340898" cy="192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B159F59-B6DF-C5E0-D110-8207BC694C6B}"/>
              </a:ext>
            </a:extLst>
          </p:cNvPr>
          <p:cNvSpPr txBox="1"/>
          <p:nvPr/>
        </p:nvSpPr>
        <p:spPr>
          <a:xfrm>
            <a:off x="6054357" y="5776146"/>
            <a:ext cx="303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deal for flexible parameterization scheme except diagonal elements need not be equal.</a:t>
            </a:r>
          </a:p>
        </p:txBody>
      </p:sp>
      <p:sp>
        <p:nvSpPr>
          <p:cNvPr id="73" name="CustomShape 3">
            <a:extLst>
              <a:ext uri="{FF2B5EF4-FFF2-40B4-BE49-F238E27FC236}">
                <a16:creationId xmlns:a16="http://schemas.microsoft.com/office/drawing/2014/main" id="{00F7CB2F-7798-D365-36B2-990BC8C97E86}"/>
              </a:ext>
            </a:extLst>
          </p:cNvPr>
          <p:cNvSpPr/>
          <p:nvPr/>
        </p:nvSpPr>
        <p:spPr>
          <a:xfrm>
            <a:off x="1239414" y="1356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  <p:bldP spid="19" grpId="0" animBg="1"/>
      <p:bldP spid="25" grpId="0"/>
      <p:bldP spid="26" grpId="0"/>
      <p:bldP spid="28" grpId="0"/>
      <p:bldP spid="31" grpId="0"/>
      <p:bldP spid="34" grpId="0"/>
      <p:bldP spid="35" grpId="0"/>
      <p:bldP spid="46" grpId="0"/>
      <p:bldP spid="56" grpId="0" animBg="1"/>
      <p:bldP spid="61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A8CC4-64AF-83C9-5A2A-0C8AE4CF2905}"/>
              </a:ext>
            </a:extLst>
          </p:cNvPr>
          <p:cNvSpPr txBox="1"/>
          <p:nvPr/>
        </p:nvSpPr>
        <p:spPr>
          <a:xfrm>
            <a:off x="480350" y="736314"/>
            <a:ext cx="8466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So, 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standard parameterization the edge matrices in general are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DD501-2077-F320-278C-03618B8E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16" y="1686506"/>
            <a:ext cx="2478318" cy="157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D5410-5E92-232C-524C-8EF27CF0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98" y="1671018"/>
            <a:ext cx="2820293" cy="15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054FE-E3C3-6E80-2B3B-696CD49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3" y="4259325"/>
            <a:ext cx="3514007" cy="111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DB8CC-D1E8-4232-F165-02B465FD3BA6}"/>
              </a:ext>
            </a:extLst>
          </p:cNvPr>
          <p:cNvSpPr txBox="1"/>
          <p:nvPr/>
        </p:nvSpPr>
        <p:spPr>
          <a:xfrm>
            <a:off x="7222602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4B7DF-ECA0-01FD-1490-7383CA43F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159" y="4259325"/>
            <a:ext cx="3701005" cy="1110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706A4-A433-B618-D6DC-A60FEF22E7D3}"/>
              </a:ext>
            </a:extLst>
          </p:cNvPr>
          <p:cNvSpPr txBox="1"/>
          <p:nvPr/>
        </p:nvSpPr>
        <p:spPr>
          <a:xfrm>
            <a:off x="7826056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F0F3A3F9-5642-1178-9EF3-AE739D45DB8A}"/>
              </a:ext>
            </a:extLst>
          </p:cNvPr>
          <p:cNvSpPr/>
          <p:nvPr/>
        </p:nvSpPr>
        <p:spPr>
          <a:xfrm>
            <a:off x="1239414" y="112530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851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9D9C-DFF5-83CE-6425-CB65B49B4C89}"/>
              </a:ext>
            </a:extLst>
          </p:cNvPr>
          <p:cNvSpPr txBox="1"/>
          <p:nvPr/>
        </p:nvSpPr>
        <p:spPr>
          <a:xfrm>
            <a:off x="480350" y="736314"/>
            <a:ext cx="8466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slightly more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we allow the freedom for the diagonal elements of the edge matrices to not be equal:</a:t>
            </a:r>
            <a:endParaRPr lang="en-US" sz="2000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5D63A17-FDAC-C6F5-F245-D67D53E4FB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98937" y="880487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1E2C1-7174-26D0-0DC6-5E5B1A45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42" y="1113407"/>
            <a:ext cx="1426008" cy="286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2E502-3A91-DEFA-1B5C-2977F14FEBCB}"/>
              </a:ext>
            </a:extLst>
          </p:cNvPr>
          <p:cNvSpPr txBox="1"/>
          <p:nvPr/>
        </p:nvSpPr>
        <p:spPr>
          <a:xfrm>
            <a:off x="480350" y="5971216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ode parameters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flexible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the same as in the standard parameterization.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1D016-761A-06D2-E893-C4F6199C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1" y="4133014"/>
            <a:ext cx="3514007" cy="111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B95A7-BDA4-6051-4815-E89D10760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603" y="1777252"/>
            <a:ext cx="2478318" cy="1579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1295A-0011-8160-C17B-9D082B7E3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408" y="1777252"/>
            <a:ext cx="2820613" cy="1579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3BA9A-76A5-6220-C5B9-6D6148D08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73" y="4114369"/>
            <a:ext cx="3869357" cy="1146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DDF86-EEFA-772C-2926-8B2BDBDA270D}"/>
              </a:ext>
            </a:extLst>
          </p:cNvPr>
          <p:cNvSpPr txBox="1"/>
          <p:nvPr/>
        </p:nvSpPr>
        <p:spPr>
          <a:xfrm>
            <a:off x="7511970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F2C-79FD-005D-6EB8-323D866732ED}"/>
              </a:ext>
            </a:extLst>
          </p:cNvPr>
          <p:cNvSpPr txBox="1"/>
          <p:nvPr/>
        </p:nvSpPr>
        <p:spPr>
          <a:xfrm>
            <a:off x="7953378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ED704AC-CCFC-7581-3FBE-5464A999AAD5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957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547703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an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then looks like: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68" y="911917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For 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again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149819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61C009C3-2157-4767-0BDD-05819B19A872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</a:t>
            </a:r>
            <a:r>
              <a:rPr lang="en-US" sz="2000" i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B6B10F61-AA7B-5392-A7FA-ADA8F761769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9296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DEBE6CC7-92D0-9AFB-356A-A977EB56CDF9}"/>
              </a:ext>
            </a:extLst>
          </p:cNvPr>
          <p:cNvSpPr/>
          <p:nvPr/>
        </p:nvSpPr>
        <p:spPr>
          <a:xfrm>
            <a:off x="355734" y="957107"/>
            <a:ext cx="8197957" cy="8608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A concrete example of a Potts-like model 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looks like: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2DDA759A-53F6-EE4A-7654-EFAFADDAF608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i="1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spc="-1" baseline="-25000" dirty="0">
                <a:solidFill>
                  <a:srgbClr val="000000"/>
                </a:solidFill>
                <a:latin typeface="Times New Roman"/>
              </a:rPr>
              <a:t>33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ACD08B8-F415-F3DA-3E3A-66B4639AA79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15094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2C20E-84B6-10E8-BF96-A72E174A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12" y="1970513"/>
            <a:ext cx="1989399" cy="850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4C41C1-1463-EEB3-95F5-05843535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82774"/>
            <a:ext cx="7772400" cy="876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90DDFA-FB67-1EDA-D564-D982244E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34" y="5616616"/>
            <a:ext cx="7772400" cy="876886"/>
          </a:xfrm>
          <a:prstGeom prst="rect">
            <a:avLst/>
          </a:prstGeom>
        </p:spPr>
      </p:pic>
      <p:sp>
        <p:nvSpPr>
          <p:cNvPr id="19" name="CustomShape 3">
            <a:extLst>
              <a:ext uri="{FF2B5EF4-FFF2-40B4-BE49-F238E27FC236}">
                <a16:creationId xmlns:a16="http://schemas.microsoft.com/office/drawing/2014/main" id="{F51A7960-5571-AF07-FDEC-A606DE33AE8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219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893508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2" y="1913656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73" y="2649370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044380" y="359826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044379" y="4499288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023879" y="538084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DF069-1905-9030-0140-5F30A4C8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73" y="3542062"/>
            <a:ext cx="3950000" cy="51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35376-9C8B-36EC-DFE8-469DA33A2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973" y="4380925"/>
            <a:ext cx="3758878" cy="507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0EE98-B1E7-124E-4352-A49BC1B3D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701" y="5249774"/>
            <a:ext cx="3758878" cy="488093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99845C5F-8CF0-3579-057D-5B8F0E1A218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BA485F0-6990-EED0-DC60-65FEC6398A3F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4279F-BE92-9716-2A05-F21059AA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" y="1603915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12300-1AE8-0A76-2757-82253276277D}"/>
              </a:ext>
            </a:extLst>
          </p:cNvPr>
          <p:cNvSpPr txBox="1"/>
          <p:nvPr/>
        </p:nvSpPr>
        <p:spPr>
          <a:xfrm>
            <a:off x="6808311" y="350566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24DBB-E21E-735D-4329-EAC6BE59BE1F}"/>
              </a:ext>
            </a:extLst>
          </p:cNvPr>
          <p:cNvSpPr txBox="1"/>
          <p:nvPr/>
        </p:nvSpPr>
        <p:spPr>
          <a:xfrm>
            <a:off x="6808310" y="4718753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07F69-AADB-1A20-6588-6ED0E7825F19}"/>
              </a:ext>
            </a:extLst>
          </p:cNvPr>
          <p:cNvSpPr txBox="1"/>
          <p:nvPr/>
        </p:nvSpPr>
        <p:spPr>
          <a:xfrm>
            <a:off x="6787810" y="601745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F8B72C-EAC3-CAFF-721F-47FDACC0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0" y="2095012"/>
            <a:ext cx="8313116" cy="960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1E876-0F80-88E4-EAAC-05CBE8E6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0" y="3143122"/>
            <a:ext cx="5784449" cy="1083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C7567D-ADCC-33E7-60FE-03B108B0D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90" y="4330116"/>
            <a:ext cx="5628946" cy="1092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D3E91-DA1B-49B7-A6C6-70ED9FEF8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69" y="5624735"/>
            <a:ext cx="5639967" cy="1094817"/>
          </a:xfrm>
          <a:prstGeom prst="rect">
            <a:avLst/>
          </a:prstGeom>
        </p:spPr>
      </p:pic>
      <p:sp>
        <p:nvSpPr>
          <p:cNvPr id="20" name="CustomShape 3">
            <a:extLst>
              <a:ext uri="{FF2B5EF4-FFF2-40B4-BE49-F238E27FC236}">
                <a16:creationId xmlns:a16="http://schemas.microsoft.com/office/drawing/2014/main" id="{371B9F06-D06F-EB7C-E65C-0DB651CDFE33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6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8DD68-F2E9-075D-9E0F-CBDE3185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88" y="2307079"/>
            <a:ext cx="7772400" cy="816824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E81BC22E-7F37-E66E-93A1-BBAA74A245E9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with unequal node state space dimensions as a reference,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BBF98-C19E-8B30-DD00-CF3157DB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3" y="1731240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CE285-363E-1F73-939D-B3B01F9066D1}"/>
              </a:ext>
            </a:extLst>
          </p:cNvPr>
          <p:cNvSpPr txBox="1"/>
          <p:nvPr/>
        </p:nvSpPr>
        <p:spPr>
          <a:xfrm>
            <a:off x="6808311" y="3563537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1DDB-D304-5EBF-1617-367D004AC954}"/>
              </a:ext>
            </a:extLst>
          </p:cNvPr>
          <p:cNvSpPr txBox="1"/>
          <p:nvPr/>
        </p:nvSpPr>
        <p:spPr>
          <a:xfrm>
            <a:off x="6808310" y="46377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85FB-9B8F-02DF-E679-02490D90FB30}"/>
              </a:ext>
            </a:extLst>
          </p:cNvPr>
          <p:cNvSpPr txBox="1"/>
          <p:nvPr/>
        </p:nvSpPr>
        <p:spPr>
          <a:xfrm>
            <a:off x="6787810" y="57512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0DBAE6E-89DB-69F4-8B7F-451E77F27307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5DFC4-1E4F-2B1C-9624-17A281BB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8" y="3303802"/>
            <a:ext cx="5541380" cy="84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45CDC7-BA5F-8B0B-9577-A8254FC7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88" y="4378234"/>
            <a:ext cx="5154494" cy="823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47508-370D-2ED2-3222-E2AED413D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88" y="5427470"/>
            <a:ext cx="5276782" cy="8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65640" y="727066"/>
            <a:ext cx="7799760" cy="11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To estimate parameters given data, the standard of practice is to find the Maximum Likelihood Estimate (MLE)  or Maximum Pseudo-Likelihood Estimate (MPL).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678240" y="191880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 of MLE consider the triangle model in the standard parameterization: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4034074" y="3775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2" name="CustomShape 5"/>
          <p:cNvSpPr/>
          <p:nvPr/>
        </p:nvSpPr>
        <p:spPr>
          <a:xfrm>
            <a:off x="4152922" y="368549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4" name="CustomShape 7"/>
          <p:cNvSpPr/>
          <p:nvPr/>
        </p:nvSpPr>
        <p:spPr>
          <a:xfrm>
            <a:off x="5157274" y="53780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5" name="CustomShape 8"/>
          <p:cNvSpPr/>
          <p:nvPr/>
        </p:nvSpPr>
        <p:spPr>
          <a:xfrm>
            <a:off x="5212762" y="531341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17" name="CustomShape 10"/>
          <p:cNvSpPr/>
          <p:nvPr/>
        </p:nvSpPr>
        <p:spPr>
          <a:xfrm>
            <a:off x="2774434" y="5380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8" name="CustomShape 11"/>
          <p:cNvSpPr/>
          <p:nvPr/>
        </p:nvSpPr>
        <p:spPr>
          <a:xfrm>
            <a:off x="2893642" y="52903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9" name="Line 12"/>
          <p:cNvSpPr/>
          <p:nvPr/>
        </p:nvSpPr>
        <p:spPr>
          <a:xfrm>
            <a:off x="3699720" y="583524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0" name="Picture 14"/>
          <p:cNvPicPr/>
          <p:nvPr/>
        </p:nvPicPr>
        <p:blipFill>
          <a:blip r:embed="rId2"/>
          <a:stretch/>
        </p:blipFill>
        <p:spPr>
          <a:xfrm>
            <a:off x="4379040" y="245124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421" name="Line 13"/>
          <p:cNvSpPr/>
          <p:nvPr/>
        </p:nvSpPr>
        <p:spPr>
          <a:xfrm flipH="1" flipV="1">
            <a:off x="4933440" y="440532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2" name="Line 14"/>
          <p:cNvSpPr/>
          <p:nvPr/>
        </p:nvSpPr>
        <p:spPr>
          <a:xfrm flipV="1">
            <a:off x="3391200" y="44323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3699720" y="3097440"/>
            <a:ext cx="1073520" cy="565920"/>
          </a:xfrm>
          <a:prstGeom prst="rect">
            <a:avLst/>
          </a:prstGeom>
          <a:ln>
            <a:noFill/>
          </a:ln>
        </p:spPr>
      </p:pic>
      <p:pic>
        <p:nvPicPr>
          <p:cNvPr id="424" name="Picture 24"/>
          <p:cNvPicPr/>
          <p:nvPr/>
        </p:nvPicPr>
        <p:blipFill>
          <a:blip r:embed="rId4"/>
          <a:stretch/>
        </p:blipFill>
        <p:spPr>
          <a:xfrm>
            <a:off x="1491840" y="4525920"/>
            <a:ext cx="1842120" cy="496080"/>
          </a:xfrm>
          <a:prstGeom prst="rect">
            <a:avLst/>
          </a:prstGeom>
          <a:ln>
            <a:noFill/>
          </a:ln>
        </p:spPr>
      </p:pic>
      <p:pic>
        <p:nvPicPr>
          <p:cNvPr id="425" name="Picture 25"/>
          <p:cNvPicPr/>
          <p:nvPr/>
        </p:nvPicPr>
        <p:blipFill>
          <a:blip r:embed="rId5"/>
          <a:stretch/>
        </p:blipFill>
        <p:spPr>
          <a:xfrm>
            <a:off x="5511960" y="4545000"/>
            <a:ext cx="1874160" cy="501480"/>
          </a:xfrm>
          <a:prstGeom prst="rect">
            <a:avLst/>
          </a:prstGeom>
          <a:ln>
            <a:noFill/>
          </a:ln>
        </p:spPr>
      </p:pic>
      <p:pic>
        <p:nvPicPr>
          <p:cNvPr id="426" name="Picture 26"/>
          <p:cNvPicPr/>
          <p:nvPr/>
        </p:nvPicPr>
        <p:blipFill>
          <a:blip r:embed="rId6"/>
          <a:stretch/>
        </p:blipFill>
        <p:spPr>
          <a:xfrm>
            <a:off x="3416760" y="6234480"/>
            <a:ext cx="1720440" cy="465840"/>
          </a:xfrm>
          <a:prstGeom prst="rect">
            <a:avLst/>
          </a:prstGeom>
          <a:ln>
            <a:noFill/>
          </a:ln>
        </p:spPr>
      </p:pic>
      <p:pic>
        <p:nvPicPr>
          <p:cNvPr id="427" name="Picture 27"/>
          <p:cNvPicPr/>
          <p:nvPr/>
        </p:nvPicPr>
        <p:blipFill>
          <a:blip r:embed="rId7"/>
          <a:stretch/>
        </p:blipFill>
        <p:spPr>
          <a:xfrm>
            <a:off x="1612800" y="5873400"/>
            <a:ext cx="1041120" cy="559080"/>
          </a:xfrm>
          <a:prstGeom prst="rect">
            <a:avLst/>
          </a:prstGeom>
          <a:ln>
            <a:noFill/>
          </a:ln>
        </p:spPr>
      </p:pic>
      <p:pic>
        <p:nvPicPr>
          <p:cNvPr id="428" name="Picture 28"/>
          <p:cNvPicPr/>
          <p:nvPr/>
        </p:nvPicPr>
        <p:blipFill>
          <a:blip r:embed="rId8"/>
          <a:stretch/>
        </p:blipFill>
        <p:spPr>
          <a:xfrm>
            <a:off x="6177240" y="5937840"/>
            <a:ext cx="1006200" cy="533520"/>
          </a:xfrm>
          <a:prstGeom prst="rect">
            <a:avLst/>
          </a:prstGeom>
          <a:ln>
            <a:noFill/>
          </a:ln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CEBD2C04-5534-9AE4-AFE8-F2C037FCA810}"/>
              </a:ext>
            </a:extLst>
          </p:cNvPr>
          <p:cNvSpPr/>
          <p:nvPr/>
        </p:nvSpPr>
        <p:spPr>
          <a:xfrm>
            <a:off x="678240" y="98444"/>
            <a:ext cx="7857791" cy="5913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400" spc="-1" dirty="0">
                <a:solidFill>
                  <a:srgbClr val="000000"/>
                </a:solidFill>
                <a:latin typeface="Times New Roman"/>
              </a:rPr>
              <a:t>Maximum Likelihood Parameter Estimation</a:t>
            </a:r>
            <a:endParaRPr lang="en-US" sz="3400" spc="-1" dirty="0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model (as every other MRF):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601920" y="20584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log-likelihood for a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2" name="Picture 30"/>
          <p:cNvPicPr/>
          <p:nvPr/>
        </p:nvPicPr>
        <p:blipFill>
          <a:blip r:embed="rId2"/>
          <a:stretch/>
        </p:blipFill>
        <p:spPr>
          <a:xfrm>
            <a:off x="779760" y="278136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754560" y="39506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total log-likelihood for a </a:t>
            </a:r>
            <a:r>
              <a:rPr lang="en-US" sz="22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sample of data of size 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(i.e.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299DCC-4D94-B4D2-F3F8-F57DD66C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19" y="1190700"/>
            <a:ext cx="2447569" cy="631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AF2FF0-156E-44CE-00AE-DDD31185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87" y="4560275"/>
            <a:ext cx="4063680" cy="976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413A3D-F4F6-9A61-D8B3-8C6E22B1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187" y="5806277"/>
            <a:ext cx="4160260" cy="983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B5E1F-651E-EFE0-21BC-8A2903FCDDFC}"/>
              </a:ext>
            </a:extLst>
          </p:cNvPr>
          <p:cNvSpPr txBox="1"/>
          <p:nvPr/>
        </p:nvSpPr>
        <p:spPr>
          <a:xfrm>
            <a:off x="6947066" y="537895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Let's say we observe the sample: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125880" y="98820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38480" y="140724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(1,2,1)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3138480" y="186912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665640" y="25156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energies of each sampled configuration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0" name="Picture 2"/>
          <p:cNvPicPr/>
          <p:nvPr/>
        </p:nvPicPr>
        <p:blipFill>
          <a:blip r:embed="rId2"/>
          <a:stretch/>
        </p:blipFill>
        <p:spPr>
          <a:xfrm>
            <a:off x="1143000" y="3213000"/>
            <a:ext cx="5829480" cy="311400"/>
          </a:xfrm>
          <a:prstGeom prst="rect">
            <a:avLst/>
          </a:prstGeom>
          <a:ln>
            <a:noFill/>
          </a:ln>
        </p:spPr>
      </p:pic>
      <p:pic>
        <p:nvPicPr>
          <p:cNvPr id="441" name="Picture 4"/>
          <p:cNvPicPr/>
          <p:nvPr/>
        </p:nvPicPr>
        <p:blipFill>
          <a:blip r:embed="rId3"/>
          <a:stretch/>
        </p:blipFill>
        <p:spPr>
          <a:xfrm>
            <a:off x="1155240" y="4569120"/>
            <a:ext cx="5880600" cy="313920"/>
          </a:xfrm>
          <a:prstGeom prst="rect">
            <a:avLst/>
          </a:prstGeom>
          <a:ln>
            <a:noFill/>
          </a:ln>
        </p:spPr>
      </p:pic>
      <p:pic>
        <p:nvPicPr>
          <p:cNvPr id="442" name="Picture 5"/>
          <p:cNvPicPr/>
          <p:nvPr/>
        </p:nvPicPr>
        <p:blipFill>
          <a:blip r:embed="rId4"/>
          <a:stretch/>
        </p:blipFill>
        <p:spPr>
          <a:xfrm>
            <a:off x="1143000" y="3890880"/>
            <a:ext cx="3254760" cy="313920"/>
          </a:xfrm>
          <a:prstGeom prst="rect">
            <a:avLst/>
          </a:prstGeom>
          <a:ln>
            <a:noFill/>
          </a:ln>
        </p:spPr>
      </p:pic>
      <p:sp>
        <p:nvSpPr>
          <p:cNvPr id="443" name="CustomShape 6"/>
          <p:cNvSpPr/>
          <p:nvPr/>
        </p:nvSpPr>
        <p:spPr>
          <a:xfrm>
            <a:off x="665640" y="522072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C0398-27FE-DF52-59DB-EAA2388F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90" y="5809010"/>
            <a:ext cx="8856619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 flipH="1" flipV="1">
            <a:off x="1591294" y="1385096"/>
            <a:ext cx="1849946" cy="74790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7" name="CustomShape 3"/>
          <p:cNvSpPr/>
          <p:nvPr/>
        </p:nvSpPr>
        <p:spPr>
          <a:xfrm flipH="1" flipV="1">
            <a:off x="2398816" y="1382400"/>
            <a:ext cx="1042064" cy="750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8" name="CustomShape 4"/>
          <p:cNvSpPr/>
          <p:nvPr/>
        </p:nvSpPr>
        <p:spPr>
          <a:xfrm flipH="1" flipV="1">
            <a:off x="3277590" y="1346760"/>
            <a:ext cx="17553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9" name="CustomShape 5"/>
          <p:cNvSpPr/>
          <p:nvPr/>
        </p:nvSpPr>
        <p:spPr>
          <a:xfrm flipV="1">
            <a:off x="3441600" y="1346760"/>
            <a:ext cx="6598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0" name="CustomShape 6"/>
          <p:cNvSpPr/>
          <p:nvPr/>
        </p:nvSpPr>
        <p:spPr>
          <a:xfrm flipV="1">
            <a:off x="3441600" y="1346760"/>
            <a:ext cx="18414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1" name="CustomShape 7"/>
          <p:cNvSpPr/>
          <p:nvPr/>
        </p:nvSpPr>
        <p:spPr>
          <a:xfrm flipV="1">
            <a:off x="3441600" y="1346760"/>
            <a:ext cx="29592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2" name="CustomShape 8"/>
          <p:cNvSpPr/>
          <p:nvPr/>
        </p:nvSpPr>
        <p:spPr>
          <a:xfrm>
            <a:off x="787320" y="2146320"/>
            <a:ext cx="784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MRF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sufficient statistics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 number of times each parameter appears in the total log-likelihood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774720" y="3150720"/>
            <a:ext cx="756900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Having a sample of size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and a parameterized MRF model, one can always compute the corresponding vector of sufficient statistics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4" name="CustomShape 10"/>
          <p:cNvSpPr/>
          <p:nvPr/>
        </p:nvSpPr>
        <p:spPr>
          <a:xfrm>
            <a:off x="1086840" y="4595400"/>
            <a:ext cx="6659640" cy="7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Collecting together the parameters of the MRF into a vector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55" name="Picture 30"/>
          <p:cNvPicPr/>
          <p:nvPr/>
        </p:nvPicPr>
        <p:blipFill>
          <a:blip r:embed="rId2"/>
          <a:stretch/>
        </p:blipFill>
        <p:spPr>
          <a:xfrm>
            <a:off x="1689120" y="5126400"/>
            <a:ext cx="4258800" cy="354600"/>
          </a:xfrm>
          <a:prstGeom prst="rect">
            <a:avLst/>
          </a:prstGeom>
          <a:ln>
            <a:noFill/>
          </a:ln>
        </p:spPr>
      </p:pic>
      <p:pic>
        <p:nvPicPr>
          <p:cNvPr id="456" name="Picture 31"/>
          <p:cNvPicPr/>
          <p:nvPr/>
        </p:nvPicPr>
        <p:blipFill>
          <a:blip r:embed="rId3"/>
          <a:stretch/>
        </p:blipFill>
        <p:spPr>
          <a:xfrm>
            <a:off x="2616120" y="4051440"/>
            <a:ext cx="2302560" cy="342720"/>
          </a:xfrm>
          <a:prstGeom prst="rect">
            <a:avLst/>
          </a:prstGeom>
          <a:ln>
            <a:noFill/>
          </a:ln>
        </p:spPr>
      </p:pic>
      <p:sp>
        <p:nvSpPr>
          <p:cNvPr id="457" name="CustomShape 11"/>
          <p:cNvSpPr/>
          <p:nvPr/>
        </p:nvSpPr>
        <p:spPr>
          <a:xfrm>
            <a:off x="5258160" y="403632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8" name="CustomShape 12"/>
          <p:cNvSpPr/>
          <p:nvPr/>
        </p:nvSpPr>
        <p:spPr>
          <a:xfrm>
            <a:off x="1486440" y="5758920"/>
            <a:ext cx="47653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represent the total log-likelihood as: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6123240" y="513216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1960A-5695-47FF-9CD8-D3020F00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779" y="4651716"/>
            <a:ext cx="204716" cy="274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7FA3EA-D8B4-2911-B548-0E9FD101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00" y="988095"/>
            <a:ext cx="8275320" cy="383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BCE2DC-AFED-44BC-A3A8-D1E8CA029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289" y="6238249"/>
            <a:ext cx="4190460" cy="435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Under MLE we find the       that maximizes     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466" name="Picture 1"/>
          <p:cNvPicPr/>
          <p:nvPr/>
        </p:nvPicPr>
        <p:blipFill>
          <a:blip r:embed="rId2"/>
          <a:stretch/>
        </p:blipFill>
        <p:spPr>
          <a:xfrm>
            <a:off x="3200400" y="965160"/>
            <a:ext cx="2353680" cy="51948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1070280" y="3187800"/>
            <a:ext cx="7799760" cy="10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prohibitive to re-compute for large networks, but we’ll use this method anyway.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need to be careful not to let let the networks get too big…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665640" y="4845240"/>
            <a:ext cx="8342280" cy="107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Before we explore how to implement this maximization, lets explore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in a tad more detail and define what we’ll call a “feature”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9955A-B34E-4F1D-B388-B2C7EB7E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60" y="350676"/>
            <a:ext cx="204716" cy="274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038B6-3CDF-4622-A688-7F426B46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31" y="337183"/>
            <a:ext cx="237471" cy="2743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EE307F-744C-4D24-AD2F-BD7ED5019839}"/>
              </a:ext>
            </a:extLst>
          </p:cNvPr>
          <p:cNvGrpSpPr/>
          <p:nvPr/>
        </p:nvGrpSpPr>
        <p:grpSpPr>
          <a:xfrm>
            <a:off x="1072080" y="1855440"/>
            <a:ext cx="7799760" cy="1042200"/>
            <a:chOff x="1072080" y="1855440"/>
            <a:chExt cx="7799760" cy="1042200"/>
          </a:xfrm>
        </p:grpSpPr>
        <p:sp>
          <p:nvSpPr>
            <p:cNvPr id="467" name="CustomShape 2"/>
            <p:cNvSpPr/>
            <p:nvPr/>
          </p:nvSpPr>
          <p:spPr>
            <a:xfrm>
              <a:off x="1072080" y="1855440"/>
              <a:ext cx="7799760" cy="1042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marL="343080" indent="-34272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The problem is we don’t know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when we start the calculation…</a:t>
              </a:r>
              <a:endParaRPr lang="en-US" sz="2000" b="0" strike="noStrike" spc="-1">
                <a:latin typeface="Arial"/>
              </a:endParaRPr>
            </a:p>
            <a:p>
              <a:pPr marL="743040" lvl="1" indent="-28548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We can solve the problem iteratively by re-computing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after each time we adjust     in the process of reaching </a:t>
              </a:r>
              <a:endParaRPr lang="en-US" sz="2000" b="0" strike="noStrike" spc="-1">
                <a:latin typeface="Arial"/>
              </a:endParaRPr>
            </a:p>
          </p:txBody>
        </p:sp>
        <p:pic>
          <p:nvPicPr>
            <p:cNvPr id="469" name="Picture 2"/>
            <p:cNvPicPr/>
            <p:nvPr/>
          </p:nvPicPr>
          <p:blipFill>
            <a:blip r:embed="rId5"/>
            <a:stretch/>
          </p:blipFill>
          <p:spPr>
            <a:xfrm>
              <a:off x="6388200" y="2604600"/>
              <a:ext cx="748440" cy="21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670547-79AD-4B5B-B41C-5E2AA348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70" y="2594820"/>
              <a:ext cx="182880" cy="2450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2560" y="22212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note about the sufficient statistics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810360" y="761400"/>
            <a:ext cx="8105040" cy="18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be the number of times parameter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indicator variables: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= 1 if parameter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0 otherwise.</a:t>
            </a:r>
            <a:endParaRPr lang="en-US" sz="20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is called a “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feature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” (just to be confusing…). It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not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the feature function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(X</a:t>
            </a:r>
            <a:r>
              <a:rPr lang="en-US" sz="20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), but is related to it (see next slide).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810360" y="257796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consider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for the triangle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75" name="Picture 7"/>
          <p:cNvPicPr/>
          <p:nvPr/>
        </p:nvPicPr>
        <p:blipFill>
          <a:blip r:embed="rId2"/>
          <a:stretch/>
        </p:blipFill>
        <p:spPr>
          <a:xfrm>
            <a:off x="1974240" y="3623400"/>
            <a:ext cx="4258800" cy="35460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1256400" y="3597480"/>
            <a:ext cx="633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with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3106440" y="4180680"/>
            <a:ext cx="2847600" cy="25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 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8" name="Picture 10"/>
          <p:cNvPicPr/>
          <p:nvPr/>
        </p:nvPicPr>
        <p:blipFill>
          <a:blip r:embed="rId3"/>
          <a:stretch/>
        </p:blipFill>
        <p:spPr>
          <a:xfrm>
            <a:off x="2581560" y="3165480"/>
            <a:ext cx="3254760" cy="31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45120" y="891720"/>
            <a:ext cx="4050061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Thus, for node parameters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1" name="Line 3"/>
          <p:cNvSpPr/>
          <p:nvPr/>
        </p:nvSpPr>
        <p:spPr>
          <a:xfrm>
            <a:off x="4237200" y="4806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2" name="Line 4"/>
          <p:cNvSpPr/>
          <p:nvPr/>
        </p:nvSpPr>
        <p:spPr>
          <a:xfrm flipH="1">
            <a:off x="1839960" y="5142960"/>
            <a:ext cx="2397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3" name="CustomShape 5"/>
          <p:cNvSpPr/>
          <p:nvPr/>
        </p:nvSpPr>
        <p:spPr>
          <a:xfrm flipV="1">
            <a:off x="1839960" y="480564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4" name="CustomShape 6"/>
          <p:cNvSpPr/>
          <p:nvPr/>
        </p:nvSpPr>
        <p:spPr>
          <a:xfrm>
            <a:off x="1840320" y="5248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85" name="Picture 1"/>
          <p:cNvPicPr/>
          <p:nvPr/>
        </p:nvPicPr>
        <p:blipFill>
          <a:blip r:embed="rId2"/>
          <a:stretch/>
        </p:blipFill>
        <p:spPr>
          <a:xfrm>
            <a:off x="1428480" y="4112640"/>
            <a:ext cx="7368120" cy="820080"/>
          </a:xfrm>
          <a:prstGeom prst="rect">
            <a:avLst/>
          </a:prstGeom>
          <a:ln>
            <a:noFill/>
          </a:ln>
        </p:spPr>
      </p:pic>
      <p:pic>
        <p:nvPicPr>
          <p:cNvPr id="486" name="Picture 7"/>
          <p:cNvPicPr/>
          <p:nvPr/>
        </p:nvPicPr>
        <p:blipFill>
          <a:blip r:embed="rId3"/>
          <a:stretch/>
        </p:blipFill>
        <p:spPr>
          <a:xfrm>
            <a:off x="1323000" y="1391400"/>
            <a:ext cx="5739480" cy="832680"/>
          </a:xfrm>
          <a:prstGeom prst="rect">
            <a:avLst/>
          </a:prstGeom>
          <a:ln>
            <a:noFill/>
          </a:ln>
        </p:spPr>
      </p:pic>
      <p:sp>
        <p:nvSpPr>
          <p:cNvPr id="487" name="Line 7"/>
          <p:cNvSpPr/>
          <p:nvPr/>
        </p:nvSpPr>
        <p:spPr>
          <a:xfrm>
            <a:off x="371124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8" name="Line 8"/>
          <p:cNvSpPr/>
          <p:nvPr/>
        </p:nvSpPr>
        <p:spPr>
          <a:xfrm flipH="1">
            <a:off x="1684080" y="2371680"/>
            <a:ext cx="202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9" name="CustomShape 9"/>
          <p:cNvSpPr/>
          <p:nvPr/>
        </p:nvSpPr>
        <p:spPr>
          <a:xfrm flipV="1">
            <a:off x="168444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0" name="CustomShape 10"/>
          <p:cNvSpPr/>
          <p:nvPr/>
        </p:nvSpPr>
        <p:spPr>
          <a:xfrm>
            <a:off x="149904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98000" y="1163160"/>
            <a:ext cx="8717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It’s a bit confusing (for me at least…) to convert between parameter and node/edge indices.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64720" y="2179440"/>
            <a:ext cx="7222320" cy="2122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 index matrices</a:t>
            </a:r>
            <a:endParaRPr lang="en-US" sz="22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  <a:hlinkClick r:id="rId2"/>
              </a:rPr>
              <a:t>UGM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these are called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nodeMap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edgeMap</a:t>
            </a:r>
            <a:endParaRPr lang="en-US" sz="22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  <a:hlinkClick r:id="rId3"/>
              </a:rPr>
              <a:t>CRF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these are called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node.par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edge.par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98000" y="1097280"/>
            <a:ext cx="871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We’ll stick with the CRF nomenclature for these things.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28200" y="1662840"/>
            <a:ext cx="76125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Let’s consider an example (weird) parameterization of the triangle model: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97" name="Group 4"/>
          <p:cNvGrpSpPr/>
          <p:nvPr/>
        </p:nvGrpSpPr>
        <p:grpSpPr>
          <a:xfrm>
            <a:off x="3693240" y="2835000"/>
            <a:ext cx="914040" cy="986040"/>
            <a:chOff x="3693240" y="2835000"/>
            <a:chExt cx="914040" cy="986040"/>
          </a:xfrm>
        </p:grpSpPr>
        <p:sp>
          <p:nvSpPr>
            <p:cNvPr id="498" name="CustomShape 5"/>
            <p:cNvSpPr/>
            <p:nvPr/>
          </p:nvSpPr>
          <p:spPr>
            <a:xfrm>
              <a:off x="3693240" y="2907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99" name="CustomShape 6"/>
            <p:cNvSpPr/>
            <p:nvPr/>
          </p:nvSpPr>
          <p:spPr>
            <a:xfrm>
              <a:off x="3851640" y="28350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0" name="Group 7"/>
          <p:cNvGrpSpPr/>
          <p:nvPr/>
        </p:nvGrpSpPr>
        <p:grpSpPr>
          <a:xfrm>
            <a:off x="4816440" y="4489560"/>
            <a:ext cx="914040" cy="933840"/>
            <a:chOff x="4816440" y="4489560"/>
            <a:chExt cx="914040" cy="933840"/>
          </a:xfrm>
        </p:grpSpPr>
        <p:sp>
          <p:nvSpPr>
            <p:cNvPr id="501" name="CustomShape 8"/>
            <p:cNvSpPr/>
            <p:nvPr/>
          </p:nvSpPr>
          <p:spPr>
            <a:xfrm>
              <a:off x="4816440" y="4509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02" name="CustomShape 9"/>
            <p:cNvSpPr/>
            <p:nvPr/>
          </p:nvSpPr>
          <p:spPr>
            <a:xfrm>
              <a:off x="4978080" y="44895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3" name="Group 10"/>
          <p:cNvGrpSpPr/>
          <p:nvPr/>
        </p:nvGrpSpPr>
        <p:grpSpPr>
          <a:xfrm>
            <a:off x="2433960" y="4493160"/>
            <a:ext cx="914040" cy="932400"/>
            <a:chOff x="2433960" y="4493160"/>
            <a:chExt cx="914040" cy="932400"/>
          </a:xfrm>
        </p:grpSpPr>
        <p:sp>
          <p:nvSpPr>
            <p:cNvPr id="504" name="CustomShape 11"/>
            <p:cNvSpPr/>
            <p:nvPr/>
          </p:nvSpPr>
          <p:spPr>
            <a:xfrm>
              <a:off x="2433960" y="45115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05" name="CustomShape 12"/>
            <p:cNvSpPr/>
            <p:nvPr/>
          </p:nvSpPr>
          <p:spPr>
            <a:xfrm>
              <a:off x="2592360" y="4493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506" name="Line 13"/>
          <p:cNvSpPr/>
          <p:nvPr/>
        </p:nvSpPr>
        <p:spPr>
          <a:xfrm>
            <a:off x="3348000" y="49662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7" name="Line 14"/>
          <p:cNvSpPr/>
          <p:nvPr/>
        </p:nvSpPr>
        <p:spPr>
          <a:xfrm flipH="1" flipV="1">
            <a:off x="4582080" y="3536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8" name="Line 15"/>
          <p:cNvSpPr/>
          <p:nvPr/>
        </p:nvSpPr>
        <p:spPr>
          <a:xfrm flipV="1">
            <a:off x="3039840" y="3563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09" name="Picture 22"/>
          <p:cNvPicPr/>
          <p:nvPr/>
        </p:nvPicPr>
        <p:blipFill>
          <a:blip r:embed="rId2"/>
          <a:stretch/>
        </p:blipFill>
        <p:spPr>
          <a:xfrm>
            <a:off x="1145160" y="506628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510" name="Picture 23"/>
          <p:cNvPicPr/>
          <p:nvPr/>
        </p:nvPicPr>
        <p:blipFill>
          <a:blip r:embed="rId3"/>
          <a:stretch/>
        </p:blipFill>
        <p:spPr>
          <a:xfrm>
            <a:off x="3609360" y="228564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511" name="Picture 1"/>
          <p:cNvPicPr/>
          <p:nvPr/>
        </p:nvPicPr>
        <p:blipFill>
          <a:blip r:embed="rId4"/>
          <a:stretch/>
        </p:blipFill>
        <p:spPr>
          <a:xfrm>
            <a:off x="5763960" y="508248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512" name="Picture 2"/>
          <p:cNvPicPr/>
          <p:nvPr/>
        </p:nvPicPr>
        <p:blipFill>
          <a:blip r:embed="rId5"/>
          <a:stretch/>
        </p:blipFill>
        <p:spPr>
          <a:xfrm>
            <a:off x="1317240" y="358164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513" name="Picture 3"/>
          <p:cNvPicPr/>
          <p:nvPr/>
        </p:nvPicPr>
        <p:blipFill>
          <a:blip r:embed="rId6"/>
          <a:stretch/>
        </p:blipFill>
        <p:spPr>
          <a:xfrm>
            <a:off x="3178080" y="539964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514" name="Picture 28"/>
          <p:cNvPicPr/>
          <p:nvPr/>
        </p:nvPicPr>
        <p:blipFill>
          <a:blip r:embed="rId7"/>
          <a:stretch/>
        </p:blipFill>
        <p:spPr>
          <a:xfrm>
            <a:off x="5048280" y="360108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515" name="Picture 29"/>
          <p:cNvPicPr/>
          <p:nvPr/>
        </p:nvPicPr>
        <p:blipFill>
          <a:blip r:embed="rId8"/>
          <a:stretch/>
        </p:blipFill>
        <p:spPr>
          <a:xfrm>
            <a:off x="2383920" y="629784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 row-stacked matrix of tau-index vectors: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an (R) list of omega-index matrices: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4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5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6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7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9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0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1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4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5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536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363960" y="1355400"/>
            <a:ext cx="771840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959040" y="5701680"/>
            <a:ext cx="40410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find this handy later.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2889360" y="3297240"/>
            <a:ext cx="18745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row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of  </a:t>
            </a:r>
            <a:r>
              <a:rPr lang="en-US" sz="18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18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5"/>
          <p:cNvSpPr/>
          <p:nvPr/>
        </p:nvSpPr>
        <p:spPr>
          <a:xfrm rot="16200000" flipV="1">
            <a:off x="3121920" y="2966040"/>
            <a:ext cx="318240" cy="5284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2" name="CustomShape 6"/>
          <p:cNvSpPr/>
          <p:nvPr/>
        </p:nvSpPr>
        <p:spPr>
          <a:xfrm>
            <a:off x="4638240" y="263880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3" name="CustomShape 7"/>
          <p:cNvSpPr/>
          <p:nvPr/>
        </p:nvSpPr>
        <p:spPr>
          <a:xfrm>
            <a:off x="5873400" y="276984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45" name="Picture 10"/>
          <p:cNvPicPr/>
          <p:nvPr/>
        </p:nvPicPr>
        <p:blipFill>
          <a:blip r:embed="rId2"/>
          <a:stretch/>
        </p:blipFill>
        <p:spPr>
          <a:xfrm>
            <a:off x="668160" y="2694600"/>
            <a:ext cx="3672720" cy="389880"/>
          </a:xfrm>
          <a:prstGeom prst="rect">
            <a:avLst/>
          </a:prstGeom>
          <a:ln>
            <a:noFill/>
          </a:ln>
        </p:spPr>
      </p:pic>
      <p:sp>
        <p:nvSpPr>
          <p:cNvPr id="546" name="CustomShape 8"/>
          <p:cNvSpPr/>
          <p:nvPr/>
        </p:nvSpPr>
        <p:spPr>
          <a:xfrm>
            <a:off x="4638240" y="486828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7" name="CustomShape 9"/>
          <p:cNvSpPr/>
          <p:nvPr/>
        </p:nvSpPr>
        <p:spPr>
          <a:xfrm>
            <a:off x="5873400" y="499932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8" name="CustomShape 10"/>
          <p:cNvSpPr/>
          <p:nvPr/>
        </p:nvSpPr>
        <p:spPr>
          <a:xfrm>
            <a:off x="6684840" y="5198040"/>
            <a:ext cx="20908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Xj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980DA-7FDF-604E-B43A-237C5D5D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60" y="4401667"/>
            <a:ext cx="5086080" cy="428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consider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1" name="Picture 5"/>
          <p:cNvPicPr/>
          <p:nvPr/>
        </p:nvPicPr>
        <p:blipFill>
          <a:blip r:embed="rId2"/>
          <a:stretch/>
        </p:blipFill>
        <p:spPr>
          <a:xfrm>
            <a:off x="489600" y="2533680"/>
            <a:ext cx="8082000" cy="720000"/>
          </a:xfrm>
          <a:prstGeom prst="rect">
            <a:avLst/>
          </a:prstGeom>
          <a:ln>
            <a:noFill/>
          </a:ln>
        </p:spPr>
      </p:pic>
      <p:pic>
        <p:nvPicPr>
          <p:cNvPr id="552" name="Picture 6"/>
          <p:cNvPicPr/>
          <p:nvPr/>
        </p:nvPicPr>
        <p:blipFill>
          <a:blip r:embed="rId3"/>
          <a:stretch/>
        </p:blipFill>
        <p:spPr>
          <a:xfrm>
            <a:off x="476280" y="4736880"/>
            <a:ext cx="8111880" cy="722160"/>
          </a:xfrm>
          <a:prstGeom prst="rect">
            <a:avLst/>
          </a:prstGeom>
          <a:ln>
            <a:noFill/>
          </a:ln>
        </p:spPr>
      </p:pic>
      <p:pic>
        <p:nvPicPr>
          <p:cNvPr id="553" name="Picture 7"/>
          <p:cNvPicPr/>
          <p:nvPr/>
        </p:nvPicPr>
        <p:blipFill>
          <a:blip r:embed="rId4"/>
          <a:stretch/>
        </p:blipFill>
        <p:spPr>
          <a:xfrm>
            <a:off x="489600" y="3645000"/>
            <a:ext cx="8111880" cy="72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and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1071360" y="5649840"/>
            <a:ext cx="347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From these evaluation we can infer: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0" name="Picture 10"/>
          <p:cNvPicPr/>
          <p:nvPr/>
        </p:nvPicPr>
        <p:blipFill>
          <a:blip r:embed="rId2"/>
          <a:stretch/>
        </p:blipFill>
        <p:spPr>
          <a:xfrm>
            <a:off x="2431440" y="6235920"/>
            <a:ext cx="4565880" cy="39348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72B4AE-8068-8C46-98D7-AEDC62BD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" y="2559932"/>
            <a:ext cx="9083737" cy="552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50292-6845-8347-89B3-32AFA72CB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" y="3591517"/>
            <a:ext cx="9083737" cy="5526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A1DFA1-8C4D-CD42-BB6D-934C8F69D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4" y="4616283"/>
            <a:ext cx="9083737" cy="552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7028247" y="6596286"/>
            <a:ext cx="2068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49264</TotalTime>
  <Words>5853</Words>
  <Application>Microsoft Macintosh PowerPoint</Application>
  <PresentationFormat>On-screen Show (4:3)</PresentationFormat>
  <Paragraphs>669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176</cp:revision>
  <dcterms:created xsi:type="dcterms:W3CDTF">2024-09-28T00:33:53Z</dcterms:created>
  <dcterms:modified xsi:type="dcterms:W3CDTF">2025-07-31T22:49:24Z</dcterms:modified>
</cp:coreProperties>
</file>